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0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unito" panose="020B0604020202020204" charset="-94"/>
      <p:regular r:id="rId27"/>
      <p:bold r:id="rId28"/>
      <p:italic r:id="rId29"/>
      <p:boldItalic r:id="rId30"/>
    </p:embeddedFont>
    <p:embeddedFont>
      <p:font typeface="Raleway" panose="020B0604020202020204" charset="-94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f60f218a5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f60f218a5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f60f218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f60f218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60f218a5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60f218a5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f60f218a5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f60f218a5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f60f218a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f60f218a5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f60f218a5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7f60f218a5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f60f218a5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f60f218a5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f60f218a5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f60f218a5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f60f218a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f60f218a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f60f218a5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f60f218a5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f60f218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f60f218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60f218a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f60f218a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60f218a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60f218a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f60f218a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f60f218a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60f218a5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f60f218a5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60f218a5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60f218a5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f60f218a5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f60f218a5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f60f218a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f60f218a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" sz="42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EE464 Hardware Project</a:t>
            </a:r>
            <a:endParaRPr sz="4200"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" sz="42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DPC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Design and Manufacturing Presentation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>
            <a:spLocks noGrp="1"/>
          </p:cNvSpPr>
          <p:nvPr>
            <p:ph type="title"/>
          </p:nvPr>
        </p:nvSpPr>
        <p:spPr>
          <a:xfrm>
            <a:off x="1051063" y="233364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/>
              <a:t>Simulation Results and Component Selection</a:t>
            </a:r>
            <a:endParaRPr dirty="0"/>
          </a:p>
        </p:txBody>
      </p:sp>
      <p:sp>
        <p:nvSpPr>
          <p:cNvPr id="200" name="Google Shape;200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5" name="Google Shape;147;p16">
            <a:extLst>
              <a:ext uri="{FF2B5EF4-FFF2-40B4-BE49-F238E27FC236}">
                <a16:creationId xmlns:a16="http://schemas.microsoft.com/office/drawing/2014/main" id="{A99A33B9-B513-437E-A0C4-4D25AD938E3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12" y="1187965"/>
            <a:ext cx="8619545" cy="3722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Simulation</a:t>
            </a:r>
            <a:r>
              <a:rPr lang="tr-TR" dirty="0"/>
              <a:t> </a:t>
            </a:r>
            <a:r>
              <a:rPr lang="tr-TR" dirty="0" err="1"/>
              <a:t>Results</a:t>
            </a:r>
            <a:endParaRPr dirty="0"/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" name="Resim 8" descr="oturma, bakarken, çift, köpek içeren bir resim&#10;&#10;Açıklama otomatik olarak oluşturuldu">
            <a:extLst>
              <a:ext uri="{FF2B5EF4-FFF2-40B4-BE49-F238E27FC236}">
                <a16:creationId xmlns:a16="http://schemas.microsoft.com/office/drawing/2014/main" id="{10DE8B68-559E-42AB-980B-117AC8301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57" y="1654206"/>
            <a:ext cx="3523631" cy="2864785"/>
          </a:xfrm>
          <a:prstGeom prst="rect">
            <a:avLst/>
          </a:prstGeom>
        </p:spPr>
      </p:pic>
      <p:pic>
        <p:nvPicPr>
          <p:cNvPr id="11" name="Resim 10" descr="çift, oturma, beyaz, genel içeren bir resim&#10;&#10;Açıklama otomatik olarak oluşturuldu">
            <a:extLst>
              <a:ext uri="{FF2B5EF4-FFF2-40B4-BE49-F238E27FC236}">
                <a16:creationId xmlns:a16="http://schemas.microsoft.com/office/drawing/2014/main" id="{7B9422FD-C356-4419-B621-19155EFDA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54206"/>
            <a:ext cx="3523631" cy="2784058"/>
          </a:xfrm>
          <a:prstGeom prst="rect">
            <a:avLst/>
          </a:prstGeo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5E9A36F-A7A1-44B8-9A87-D8FC2BF60718}"/>
              </a:ext>
            </a:extLst>
          </p:cNvPr>
          <p:cNvSpPr txBox="1"/>
          <p:nvPr/>
        </p:nvSpPr>
        <p:spPr>
          <a:xfrm>
            <a:off x="2265449" y="1345968"/>
            <a:ext cx="2670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24V </a:t>
            </a:r>
            <a:r>
              <a:rPr lang="tr-TR" dirty="0" err="1"/>
              <a:t>Input</a:t>
            </a:r>
            <a:endParaRPr lang="tr-TR" dirty="0"/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BE528D19-96EC-4A4A-BBEA-7C8E2DE8830A}"/>
              </a:ext>
            </a:extLst>
          </p:cNvPr>
          <p:cNvSpPr txBox="1"/>
          <p:nvPr/>
        </p:nvSpPr>
        <p:spPr>
          <a:xfrm>
            <a:off x="6107493" y="1380492"/>
            <a:ext cx="2670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48V </a:t>
            </a:r>
            <a:r>
              <a:rPr lang="tr-TR" dirty="0" err="1"/>
              <a:t>Input</a:t>
            </a:r>
            <a:endParaRPr lang="tr-T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MOSFET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7" name="Google Shape;207;p2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00" y="1663675"/>
            <a:ext cx="7990551" cy="310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chemeClr val="accent1"/>
                </a:solidFill>
              </a:rPr>
              <a:t>MOSFET Selection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96 V, 6 A stress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100 V, 27 A rating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2000" b="1" dirty="0"/>
              <a:t>IRF540N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649" y="1328799"/>
            <a:ext cx="3041075" cy="304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 (Input Graph)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775" y="1603425"/>
            <a:ext cx="7614523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 (Output Graph)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725" y="1544400"/>
            <a:ext cx="7505699" cy="321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3" name="Google Shape;233;p2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96 V, 2.5 A stress (input)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58 V, 6 A stress (output)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100 V, 20 A rating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Schottky Diode (Fast recovery)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2000" b="1" dirty="0"/>
              <a:t>MBR20100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100" y="1285950"/>
            <a:ext cx="3152774" cy="315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Capacitor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0" name="Google Shape;240;p3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575" y="1520650"/>
            <a:ext cx="7962301" cy="33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Capacitor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Reduce voltage ripple (100 mF)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Small ESR (900 mOhm at 100 kHz)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16 V rating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1800" b="1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ESC107M016AC3AA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48" name="Google Shape;2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475" y="957275"/>
            <a:ext cx="3228950" cy="32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Manufacturing</a:t>
            </a:r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Build transformer, measure values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Build the circuit in stripboard first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PCB design and manufacturing</a:t>
            </a:r>
            <a:endParaRPr/>
          </a:p>
        </p:txBody>
      </p:sp>
      <p:pic>
        <p:nvPicPr>
          <p:cNvPr id="255" name="Google Shape;2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904" y="1247529"/>
            <a:ext cx="3470200" cy="23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Overview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Topology Selection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Design Decisions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"/>
              <a:t>a) Magnetic Design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"/>
              <a:t>b) Feedback Circuit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Simulation Results and Component Selections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Manufacturing Plans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57B59F4-2482-430C-A8A1-7E0A3E6A1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QUESTIONS ?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4AE2B41-1052-40CC-A6A1-5B0FB30A0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5116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37600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Topology Selection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/>
              <a:t>ADVANTAGES OF FORWARD CONVERTER OVER FLYBACK CONVERTER</a:t>
            </a:r>
            <a:endParaRPr dirty="0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It has better utilization of transformer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It provides us higher Lm and less ripple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Higher eﬃciency</a:t>
            </a:r>
          </a:p>
          <a:p>
            <a:pPr lvl="0"/>
            <a:r>
              <a:rPr lang="tr-TR" dirty="0"/>
              <a:t>I</a:t>
            </a:r>
            <a:r>
              <a:rPr lang="en-US" dirty="0"/>
              <a:t>t has a non-pulsating output current due to the usage of an output inductor.</a:t>
            </a:r>
            <a:endParaRPr dirty="0"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3342" y="252424"/>
            <a:ext cx="4500558" cy="17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chemeClr val="accent1"/>
                </a:solidFill>
              </a:rPr>
              <a:t>Transformer Design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Ferrite over Kool Mu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Large Window Area (420 mm</a:t>
            </a:r>
            <a:r>
              <a:rPr lang="tr" baseline="30000" dirty="0"/>
              <a:t>2</a:t>
            </a:r>
            <a:r>
              <a:rPr lang="tr" dirty="0"/>
              <a:t>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Allows Lower Switching Frequency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Result: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200" b="1" dirty="0"/>
              <a:t>0P45530EC</a:t>
            </a:r>
            <a:endParaRPr sz="2200" b="1" dirty="0"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6600">
            <a:off x="4499159" y="1239459"/>
            <a:ext cx="3966634" cy="26444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58;p18">
            <a:extLst>
              <a:ext uri="{FF2B5EF4-FFF2-40B4-BE49-F238E27FC236}">
                <a16:creationId xmlns:a16="http://schemas.microsoft.com/office/drawing/2014/main" id="{777B4A03-1D06-4A2B-B56A-593BAF27D490}"/>
              </a:ext>
            </a:extLst>
          </p:cNvPr>
          <p:cNvSpPr txBox="1">
            <a:spLocks/>
          </p:cNvSpPr>
          <p:nvPr/>
        </p:nvSpPr>
        <p:spPr>
          <a:xfrm>
            <a:off x="3379892" y="227475"/>
            <a:ext cx="7424881" cy="896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tr-TR" sz="3600" dirty="0">
                <a:solidFill>
                  <a:schemeClr val="accent1"/>
                </a:solidFill>
              </a:rPr>
              <a:t>Design </a:t>
            </a:r>
            <a:r>
              <a:rPr lang="tr-TR" sz="3600" dirty="0" err="1">
                <a:solidFill>
                  <a:schemeClr val="accent1"/>
                </a:solidFill>
              </a:rPr>
              <a:t>Decisions</a:t>
            </a:r>
            <a:endParaRPr lang="tr-TR"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Turn Numbers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Avoid saturation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Give enough reset time (D</a:t>
            </a:r>
            <a:r>
              <a:rPr lang="tr" baseline="-25000"/>
              <a:t>max</a:t>
            </a:r>
            <a:r>
              <a:rPr lang="tr"/>
              <a:t>&lt;0.5)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Copper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n</a:t>
            </a:r>
            <a:r>
              <a:rPr lang="tr" sz="2000" b="1" baseline="-25000"/>
              <a:t>1</a:t>
            </a:r>
            <a:r>
              <a:rPr lang="tr" sz="2000" b="1"/>
              <a:t>=20,  n</a:t>
            </a:r>
            <a:r>
              <a:rPr lang="tr" sz="2000" b="1" baseline="-25000"/>
              <a:t>2</a:t>
            </a:r>
            <a:r>
              <a:rPr lang="tr" sz="2000" b="1"/>
              <a:t>=20,  n</a:t>
            </a:r>
            <a:r>
              <a:rPr lang="tr" sz="2000" b="1" baseline="-25000"/>
              <a:t>3</a:t>
            </a:r>
            <a:r>
              <a:rPr lang="tr" sz="2000" b="1"/>
              <a:t>=24</a:t>
            </a:r>
            <a:endParaRPr sz="2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Cable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Carry enough current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Copper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Satisfy fill factor condition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AWG14</a:t>
            </a:r>
            <a:endParaRPr sz="2000" b="1"/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379433" y="2330001"/>
            <a:ext cx="3872019" cy="133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Inductor Design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Meet ripple condition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3.8 mH Inductor</a:t>
            </a:r>
            <a:endParaRPr sz="2000" b="1"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875" y="1990725"/>
            <a:ext cx="2364350" cy="23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Feedback Circuit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6" name="Google Shape;186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Adjust switching frequency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Voltage feedback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Soft start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TL494</a:t>
            </a:r>
            <a:endParaRPr sz="2000" b="1"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225" y="1933075"/>
            <a:ext cx="2603175" cy="26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Isolation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Isolate input and output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Give enough current to MOSFET’s input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TLP250</a:t>
            </a:r>
            <a:endParaRPr sz="2000" b="1"/>
          </a:p>
        </p:txBody>
      </p:sp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9200" y="1356375"/>
            <a:ext cx="2343724" cy="234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278</Words>
  <Application>Microsoft Office PowerPoint</Application>
  <PresentationFormat>Ekran Gösterisi (16:9)</PresentationFormat>
  <Paragraphs>86</Paragraphs>
  <Slides>20</Slides>
  <Notes>19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5" baseType="lpstr">
      <vt:lpstr>Arial</vt:lpstr>
      <vt:lpstr>Nunito</vt:lpstr>
      <vt:lpstr>Calibri</vt:lpstr>
      <vt:lpstr>Raleway</vt:lpstr>
      <vt:lpstr>Shift</vt:lpstr>
      <vt:lpstr>EE464 Hardware Project DPC</vt:lpstr>
      <vt:lpstr>Overview</vt:lpstr>
      <vt:lpstr>Topology Selection</vt:lpstr>
      <vt:lpstr>Transformer Design</vt:lpstr>
      <vt:lpstr>Turn Numbers</vt:lpstr>
      <vt:lpstr>Cable Selection</vt:lpstr>
      <vt:lpstr>Inductor Design</vt:lpstr>
      <vt:lpstr>Feedback Circuit</vt:lpstr>
      <vt:lpstr>Isolation</vt:lpstr>
      <vt:lpstr>Simulation Results and Component Selection</vt:lpstr>
      <vt:lpstr>Simulation Results</vt:lpstr>
      <vt:lpstr>MOSFET Selection</vt:lpstr>
      <vt:lpstr>MOSFET Selection</vt:lpstr>
      <vt:lpstr>Diode Selection (Input Graph)</vt:lpstr>
      <vt:lpstr>Diode Selection (Output Graph)</vt:lpstr>
      <vt:lpstr>Diode Selection</vt:lpstr>
      <vt:lpstr>Capacitor Selection</vt:lpstr>
      <vt:lpstr>Capacitor Selection</vt:lpstr>
      <vt:lpstr>Manufacturing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EE464 Hardware Project DPC</dc:title>
  <cp:lastModifiedBy>hamza solak</cp:lastModifiedBy>
  <cp:revision>3</cp:revision>
  <dcterms:modified xsi:type="dcterms:W3CDTF">2020-03-27T10:33:39Z</dcterms:modified>
</cp:coreProperties>
</file>